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C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kucmpi.ru/proekty/ppmi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EC2C3-1C55-FFAA-2506-E4A02E6172FD}"/>
              </a:ext>
            </a:extLst>
          </p:cNvPr>
          <p:cNvSpPr txBox="1"/>
          <p:nvPr/>
        </p:nvSpPr>
        <p:spPr>
          <a:xfrm>
            <a:off x="5279821" y="1300717"/>
            <a:ext cx="6547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ЭТАПЫ РЕАЛИЗАЦИИ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ПРИОРИТЕТНЫХ РЕГИОНАЛЬНЫХ ПРОЕКТОВ ППМИ, НАШ ВЫБОР НА 2023 ГОД.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РАБОЧИЕ ПЛАНЫ </a:t>
            </a:r>
            <a:r>
              <a:rPr lang="ru-RU" sz="2600">
                <a:solidFill>
                  <a:schemeClr val="bg1"/>
                </a:solidFill>
                <a:latin typeface="Helvetica" pitchFamily="2" charset="0"/>
              </a:rPr>
              <a:t>КУРАТОРОВ ПРОЕКТОВ</a:t>
            </a:r>
            <a:endParaRPr lang="ru-RU" sz="2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1. Сбор инициатив граждан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5736952" y="908002"/>
            <a:ext cx="2350035" cy="2274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" y="675728"/>
            <a:ext cx="4727019" cy="6128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78" y="786426"/>
            <a:ext cx="3784580" cy="2523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E5B060-2EDD-5919-D29C-1F39FEC55625}"/>
              </a:ext>
            </a:extLst>
          </p:cNvPr>
          <p:cNvSpPr txBox="1"/>
          <p:nvPr/>
        </p:nvSpPr>
        <p:spPr>
          <a:xfrm>
            <a:off x="5974031" y="3599209"/>
            <a:ext cx="5335397" cy="1645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Цель:</a:t>
            </a:r>
          </a:p>
          <a:p>
            <a:pPr marR="36830" lvl="0" algn="just">
              <a:lnSpc>
                <a:spcPct val="106000"/>
              </a:lnSpc>
            </a:pPr>
            <a:r>
              <a:rPr lang="ru-RU" sz="1600" dirty="0">
                <a:ea typeface="+mj-ea"/>
                <a:cs typeface="+mj-cs"/>
              </a:rPr>
              <a:t>Увеличение к 2023 году до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19%</a:t>
            </a:r>
            <a:r>
              <a:rPr lang="ru-RU" sz="1600" dirty="0">
                <a:ea typeface="+mj-ea"/>
                <a:cs typeface="+mj-cs"/>
              </a:rPr>
              <a:t> доли граждан, участвующих в решении вопросов местного значения посредством реализации проектов по развитию территорий, инициируемых жителями региона с активным избирательным правом.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6721C-A308-3FD7-AD37-F8AC2DFBD722}"/>
              </a:ext>
            </a:extLst>
          </p:cNvPr>
          <p:cNvSpPr txBox="1"/>
          <p:nvPr/>
        </p:nvSpPr>
        <p:spPr>
          <a:xfrm>
            <a:off x="5522363" y="6025768"/>
            <a:ext cx="6094602" cy="34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до 30 октября 2022 года включительно.</a:t>
            </a:r>
            <a:endParaRPr lang="ru-RU" sz="1050" b="1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2. Проведение итоговых собраний жителей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3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829392" y="757984"/>
            <a:ext cx="2006087" cy="1941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9" y="617709"/>
            <a:ext cx="3244304" cy="216286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0322BFF-3546-43BC-BABA-5F64ADE6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01" y="1197790"/>
            <a:ext cx="5527995" cy="41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80E83B-5034-F9F1-CC1A-BFD2D623FDFA}"/>
              </a:ext>
            </a:extLst>
          </p:cNvPr>
          <p:cNvSpPr txBox="1"/>
          <p:nvPr/>
        </p:nvSpPr>
        <p:spPr>
          <a:xfrm>
            <a:off x="100668" y="5960558"/>
            <a:ext cx="696286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до 04 декабря 2022 года включительно.</a:t>
            </a:r>
            <a:endParaRPr lang="ru-RU" sz="1100" b="1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FF62B-2CEA-C054-8025-8DCF82BD2A91}"/>
              </a:ext>
            </a:extLst>
          </p:cNvPr>
          <p:cNvSpPr txBox="1"/>
          <p:nvPr/>
        </p:nvSpPr>
        <p:spPr>
          <a:xfrm>
            <a:off x="476287" y="2776462"/>
            <a:ext cx="5527995" cy="268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Обязательно:</a:t>
            </a:r>
          </a:p>
          <a:p>
            <a:pPr marL="285750" marR="3683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Ведение протокола собрания, пример оформления п</a:t>
            </a:r>
            <a:r>
              <a:rPr lang="ru-RU" sz="1600" dirty="0">
                <a:latin typeface="+mj-lt"/>
              </a:rPr>
              <a:t>ротокола итогового  собрания </a:t>
            </a:r>
            <a:r>
              <a:rPr lang="ru-RU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https://</a:t>
            </a:r>
            <a:r>
              <a:rPr lang="ru-RU" sz="14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gokucmpi</a:t>
            </a:r>
            <a:r>
              <a:rPr lang="ru-RU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.ru/proekty/ppmi/</a:t>
            </a:r>
            <a:r>
              <a:rPr lang="ru-RU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</a:rPr>
              <a:t>;</a:t>
            </a:r>
          </a:p>
          <a:p>
            <a:pPr marL="285750" marR="36830" lvl="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Видео и фото фиксация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ВСЕГО</a:t>
            </a:r>
            <a:r>
              <a:rPr lang="ru-RU" sz="1600" dirty="0">
                <a:ea typeface="+mj-ea"/>
                <a:cs typeface="+mj-cs"/>
              </a:rPr>
              <a:t> времени проведения собрания;</a:t>
            </a:r>
          </a:p>
          <a:p>
            <a:pPr marL="285750" marR="36830" lvl="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Лист регистрации граждан с ФИО, адресом и </a:t>
            </a:r>
            <a:r>
              <a:rPr lang="ru-RU" sz="1600" u="sng" dirty="0">
                <a:ea typeface="+mj-ea"/>
                <a:cs typeface="+mj-cs"/>
              </a:rPr>
              <a:t>собственноручной </a:t>
            </a:r>
            <a:r>
              <a:rPr lang="ru-RU" sz="1600" dirty="0">
                <a:ea typeface="+mj-ea"/>
                <a:cs typeface="+mj-cs"/>
              </a:rPr>
              <a:t>подписью</a:t>
            </a:r>
          </a:p>
          <a:p>
            <a:pPr marL="285750" marR="36830" lvl="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ea typeface="+mj-ea"/>
                <a:cs typeface="+mj-cs"/>
              </a:rPr>
              <a:t>Публикация итогов собрания, протокола и видеофиксации в социальных сетях и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5566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3. Подготовка заявок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242662" y="3888022"/>
            <a:ext cx="1605875" cy="155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r="15423"/>
          <a:stretch/>
        </p:blipFill>
        <p:spPr>
          <a:xfrm>
            <a:off x="282803" y="1525078"/>
            <a:ext cx="1693628" cy="1714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4AAAF7-F29C-4971-9A22-B3000DE0F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16401" r="9050" b="29842"/>
          <a:stretch/>
        </p:blipFill>
        <p:spPr>
          <a:xfrm>
            <a:off x="7235275" y="940504"/>
            <a:ext cx="4673921" cy="24369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2A9762-75DC-4080-B4C6-FDA512CCA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2450" r="2531" b="19879"/>
          <a:stretch/>
        </p:blipFill>
        <p:spPr>
          <a:xfrm>
            <a:off x="7235274" y="3824826"/>
            <a:ext cx="4673921" cy="2771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05CB8-D769-A605-B7B8-4472CDACEC37}"/>
              </a:ext>
            </a:extLst>
          </p:cNvPr>
          <p:cNvSpPr txBox="1"/>
          <p:nvPr/>
        </p:nvSpPr>
        <p:spPr>
          <a:xfrm>
            <a:off x="2091930" y="1602103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05.12.22 </a:t>
            </a:r>
            <a:r>
              <a:rPr lang="ru-RU" sz="1600" dirty="0">
                <a:ea typeface="+mj-ea"/>
                <a:cs typeface="+mj-cs"/>
              </a:rPr>
              <a:t>– начало консультационного заполнения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FF743-968E-81A7-94BE-F021EE6BF232}"/>
              </a:ext>
            </a:extLst>
          </p:cNvPr>
          <p:cNvSpPr txBox="1"/>
          <p:nvPr/>
        </p:nvSpPr>
        <p:spPr>
          <a:xfrm>
            <a:off x="2127743" y="2214186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11-24.01.2023 </a:t>
            </a:r>
            <a:r>
              <a:rPr lang="ru-RU" sz="1600" dirty="0">
                <a:ea typeface="+mj-ea"/>
                <a:cs typeface="+mj-cs"/>
              </a:rPr>
              <a:t>– официальный прием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D9028-D2D7-B699-E0EF-2A51A86912C7}"/>
              </a:ext>
            </a:extLst>
          </p:cNvPr>
          <p:cNvSpPr txBox="1"/>
          <p:nvPr/>
        </p:nvSpPr>
        <p:spPr>
          <a:xfrm>
            <a:off x="2060300" y="3926646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10-31.01.23 </a:t>
            </a:r>
            <a:r>
              <a:rPr lang="ru-RU" sz="1600" dirty="0">
                <a:ea typeface="+mj-ea"/>
                <a:cs typeface="+mj-cs"/>
              </a:rPr>
              <a:t>– консультационный период заполнения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57407-2FE0-F231-3F63-57582B20BE4F}"/>
              </a:ext>
            </a:extLst>
          </p:cNvPr>
          <p:cNvSpPr txBox="1"/>
          <p:nvPr/>
        </p:nvSpPr>
        <p:spPr>
          <a:xfrm>
            <a:off x="2096113" y="4572285"/>
            <a:ext cx="4963211" cy="60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01-13.02.2023 </a:t>
            </a:r>
            <a:r>
              <a:rPr lang="ru-RU" sz="1600" dirty="0">
                <a:ea typeface="+mj-ea"/>
                <a:cs typeface="+mj-cs"/>
              </a:rPr>
              <a:t>– официальный прием заявок в </a:t>
            </a: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Личном кабинете электронного Сервиса</a:t>
            </a:r>
            <a:endParaRPr lang="ru-RU" sz="1600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1ACB8-FB13-52DA-B3A5-5704A199B2B5}"/>
              </a:ext>
            </a:extLst>
          </p:cNvPr>
          <p:cNvSpPr txBox="1"/>
          <p:nvPr/>
        </p:nvSpPr>
        <p:spPr>
          <a:xfrm>
            <a:off x="2120752" y="2878315"/>
            <a:ext cx="496321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07.02.2023 </a:t>
            </a:r>
            <a:r>
              <a:rPr lang="ru-RU" sz="1600" dirty="0">
                <a:ea typeface="+mj-ea"/>
                <a:cs typeface="+mj-cs"/>
              </a:rPr>
              <a:t>– заседание Конкурсной комиссии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3DA308-4410-A363-BCED-AFFF8BC6B871}"/>
              </a:ext>
            </a:extLst>
          </p:cNvPr>
          <p:cNvSpPr txBox="1"/>
          <p:nvPr/>
        </p:nvSpPr>
        <p:spPr>
          <a:xfrm>
            <a:off x="2097511" y="5261581"/>
            <a:ext cx="496321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830" algn="just">
              <a:lnSpc>
                <a:spcPct val="106000"/>
              </a:lnSpc>
            </a:pPr>
            <a:r>
              <a:rPr lang="ru-RU" sz="1600" b="1" dirty="0">
                <a:solidFill>
                  <a:srgbClr val="004E90"/>
                </a:solidFill>
                <a:ea typeface="+mj-ea"/>
                <a:cs typeface="+mj-cs"/>
              </a:rPr>
              <a:t>27.02.2023 </a:t>
            </a:r>
            <a:r>
              <a:rPr lang="ru-RU" sz="1600" dirty="0">
                <a:ea typeface="+mj-ea"/>
                <a:cs typeface="+mj-cs"/>
              </a:rPr>
              <a:t>– заседание Конкурсной комиссии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487D7-1DA8-8FA3-E7BB-DCA3D1B91F8E}"/>
              </a:ext>
            </a:extLst>
          </p:cNvPr>
          <p:cNvSpPr txBox="1"/>
          <p:nvPr/>
        </p:nvSpPr>
        <p:spPr>
          <a:xfrm>
            <a:off x="966120" y="6212029"/>
            <a:ext cx="609460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Логины-пароли едины для всех </a:t>
            </a:r>
            <a:r>
              <a:rPr lang="ru-RU" b="1" u="sng" dirty="0">
                <a:solidFill>
                  <a:srgbClr val="004E90"/>
                </a:solidFill>
                <a:ea typeface="Calibri" panose="020F0502020204030204" pitchFamily="34" charset="0"/>
              </a:rPr>
              <a:t>кабинетов Сервиса</a:t>
            </a:r>
            <a:endParaRPr lang="ru-RU" sz="1100" b="1" u="sng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5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4. Организация сбора финансовых средств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665748" y="1042546"/>
            <a:ext cx="1394112" cy="134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2849823"/>
            <a:ext cx="2160000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89358-947C-74AE-B427-AF3E417D18FC}"/>
              </a:ext>
            </a:extLst>
          </p:cNvPr>
          <p:cNvSpPr txBox="1"/>
          <p:nvPr/>
        </p:nvSpPr>
        <p:spPr>
          <a:xfrm>
            <a:off x="2362300" y="2463307"/>
            <a:ext cx="358549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</a:rPr>
              <a:t>Население 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min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1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%</a:t>
            </a:r>
            <a:r>
              <a:rPr lang="ru-RU" sz="1800" dirty="0">
                <a:effectLst/>
                <a:ea typeface="Calibri" panose="020F0502020204030204" pitchFamily="34" charset="0"/>
              </a:rPr>
              <a:t> процент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</a:rPr>
              <a:t>от суммы субсидии. </a:t>
            </a:r>
            <a:endParaRPr lang="ru-RU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160D7-1104-C1CB-E995-854CB3210159}"/>
              </a:ext>
            </a:extLst>
          </p:cNvPr>
          <p:cNvSpPr txBox="1"/>
          <p:nvPr/>
        </p:nvSpPr>
        <p:spPr>
          <a:xfrm>
            <a:off x="1362804" y="6044641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поступления средств жителей и спонсоров до 30 июня 2023 года включительно</a:t>
            </a:r>
            <a:endParaRPr lang="ru-RU" dirty="0">
              <a:solidFill>
                <a:srgbClr val="004E90"/>
              </a:solidFill>
            </a:endParaRPr>
          </a:p>
        </p:txBody>
      </p:sp>
      <p:pic>
        <p:nvPicPr>
          <p:cNvPr id="1026" name="Picture 2" descr="Деньги веером в мужских руках">
            <a:extLst>
              <a:ext uri="{FF2B5EF4-FFF2-40B4-BE49-F238E27FC236}">
                <a16:creationId xmlns:a16="http://schemas.microsoft.com/office/drawing/2014/main" id="{D8E13AF7-7483-14E0-54E4-6DA56A54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97" y="1408028"/>
            <a:ext cx="5256864" cy="40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82B9-B0E7-8B57-031E-0F18D323B65E}"/>
              </a:ext>
            </a:extLst>
          </p:cNvPr>
          <p:cNvSpPr txBox="1"/>
          <p:nvPr/>
        </p:nvSpPr>
        <p:spPr>
          <a:xfrm>
            <a:off x="2372087" y="3429440"/>
            <a:ext cx="358549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</a:rPr>
              <a:t>Спонсоры 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5</a:t>
            </a:r>
            <a:r>
              <a:rPr lang="en-US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%</a:t>
            </a:r>
            <a:r>
              <a:rPr lang="ru-RU" sz="1800" dirty="0">
                <a:effectLst/>
                <a:ea typeface="Calibri" panose="020F0502020204030204" pitchFamily="34" charset="0"/>
              </a:rPr>
              <a:t> процентов и более от суммы субсидии. </a:t>
            </a:r>
            <a:endParaRPr lang="ru-RU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8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5. Проведение аукционов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6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9531838" y="1343466"/>
            <a:ext cx="1940426" cy="1877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81" y="4278391"/>
            <a:ext cx="2943699" cy="1962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9" y="2113759"/>
            <a:ext cx="8539387" cy="4482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3C149B-A494-A038-CF31-7386732F6581}"/>
              </a:ext>
            </a:extLst>
          </p:cNvPr>
          <p:cNvSpPr txBox="1"/>
          <p:nvPr/>
        </p:nvSpPr>
        <p:spPr>
          <a:xfrm>
            <a:off x="458000" y="1291305"/>
            <a:ext cx="6094602" cy="60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</a:rPr>
              <a:t>Срок выполнения мероприятий – с момента подведения итогов конкурсного отбора </a:t>
            </a:r>
            <a:r>
              <a:rPr lang="ru-RU" sz="16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до 31 июля 2023 года. </a:t>
            </a:r>
            <a:endParaRPr lang="ru-RU" sz="105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9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6. Контроль за выполнением работ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7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753891" y="1042545"/>
            <a:ext cx="1739935" cy="168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042545"/>
            <a:ext cx="2620861" cy="17472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14" y="1884483"/>
            <a:ext cx="5322928" cy="3454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78F9B-2FDA-7BF3-63FC-D59B01238D46}"/>
              </a:ext>
            </a:extLst>
          </p:cNvPr>
          <p:cNvSpPr txBox="1"/>
          <p:nvPr/>
        </p:nvSpPr>
        <p:spPr>
          <a:xfrm>
            <a:off x="648048" y="5808948"/>
            <a:ext cx="6465815" cy="77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Контрольная точка для завершения работ по проекту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Наш выбор 15 ноября 2023 года,  ППМИ - 30 ноября 2023.</a:t>
            </a:r>
            <a:endParaRPr lang="ru-RU" sz="110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EB301-9C51-1A50-6988-1DA827BE4381}"/>
              </a:ext>
            </a:extLst>
          </p:cNvPr>
          <p:cNvSpPr txBox="1"/>
          <p:nvPr/>
        </p:nvSpPr>
        <p:spPr>
          <a:xfrm>
            <a:off x="648048" y="3089571"/>
            <a:ext cx="6094602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Обязательно привлекайте </a:t>
            </a:r>
            <a:r>
              <a:rPr lang="ru-RU" dirty="0">
                <a:solidFill>
                  <a:srgbClr val="004E90"/>
                </a:solidFill>
              </a:rPr>
              <a:t>членов инициативной группы </a:t>
            </a:r>
            <a:r>
              <a:rPr lang="ru-RU" dirty="0"/>
              <a:t>к проведению общественного контроля за качеством выполняемых работ, сроками их проведения.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Активнее используйте такие экономические рычаги как </a:t>
            </a:r>
            <a:r>
              <a:rPr lang="ru-RU" dirty="0">
                <a:solidFill>
                  <a:srgbClr val="004E90"/>
                </a:solidFill>
              </a:rPr>
              <a:t>начисление штрафов, неустоек, пени</a:t>
            </a:r>
            <a:r>
              <a:rPr lang="ru-RU" dirty="0"/>
              <a:t> подрядчику за каждый день превышения срока исполнения муниципального контракта. </a:t>
            </a:r>
          </a:p>
        </p:txBody>
      </p:sp>
    </p:spTree>
    <p:extLst>
      <p:ext uri="{BB962C8B-B14F-4D97-AF65-F5344CB8AC3E}">
        <p14:creationId xmlns:p14="http://schemas.microsoft.com/office/powerpoint/2010/main" val="26055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7. Торжественное открытие объектов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8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753892" y="1042546"/>
            <a:ext cx="1394112" cy="134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6" y="2829494"/>
            <a:ext cx="2160000" cy="14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72A701-B366-41EC-B724-642ECD810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90" y="4473476"/>
            <a:ext cx="3330675" cy="2231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4464443"/>
            <a:ext cx="3279496" cy="2231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17" y="4894332"/>
            <a:ext cx="4031315" cy="1801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72E33-E326-18E5-A2C9-0F8F7CB585E4}"/>
              </a:ext>
            </a:extLst>
          </p:cNvPr>
          <p:cNvSpPr txBox="1"/>
          <p:nvPr/>
        </p:nvSpPr>
        <p:spPr>
          <a:xfrm>
            <a:off x="4253218" y="1126679"/>
            <a:ext cx="7363747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Нельзя!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перерезать ленты Главам и иным чиновникам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проводить мероприятие как череду речей и отчетов чиновников.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981C6-7870-C524-8064-1D5F8B966FD1}"/>
              </a:ext>
            </a:extLst>
          </p:cNvPr>
          <p:cNvSpPr txBox="1"/>
          <p:nvPr/>
        </p:nvSpPr>
        <p:spPr>
          <a:xfrm>
            <a:off x="4263005" y="2428372"/>
            <a:ext cx="7363747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b="1" dirty="0">
                <a:solidFill>
                  <a:srgbClr val="004E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Необходимо!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доверять перерезание ленты детям и членам инициативных групп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создавать праздник для детей и взрослых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Этап 8. Подготовка отчетов в электронном сервисе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9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753891" y="1042545"/>
            <a:ext cx="2060661" cy="1994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30" y="962307"/>
            <a:ext cx="3218963" cy="214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524" y="678732"/>
            <a:ext cx="5121441" cy="2767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524" y="3426693"/>
            <a:ext cx="5121441" cy="3069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A5ACA-4378-CA50-359A-686E8C8C08AE}"/>
              </a:ext>
            </a:extLst>
          </p:cNvPr>
          <p:cNvSpPr txBox="1"/>
          <p:nvPr/>
        </p:nvSpPr>
        <p:spPr>
          <a:xfrm>
            <a:off x="53245" y="4072191"/>
            <a:ext cx="6094602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Итоговые отчеты должны быть сформированы до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30 ноября 2023 года</a:t>
            </a:r>
            <a:r>
              <a:rPr lang="ru-RU" sz="1800" dirty="0">
                <a:solidFill>
                  <a:srgbClr val="004E90"/>
                </a:solidFill>
                <a:effectLst/>
                <a:ea typeface="Calibri" panose="020F0502020204030204" pitchFamily="34" charset="0"/>
              </a:rPr>
              <a:t>.</a:t>
            </a:r>
            <a:endParaRPr lang="ru-RU" sz="110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4E90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4E9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60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392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Helvetica</vt:lpstr>
      <vt:lpstr>Times New Roman</vt:lpstr>
      <vt:lpstr>Wingdings</vt:lpstr>
      <vt:lpstr>Тема Office</vt:lpstr>
      <vt:lpstr>Презентация PowerPoint</vt:lpstr>
      <vt:lpstr>Этап 1. Сбор инициатив граждан</vt:lpstr>
      <vt:lpstr>Этап 2. Проведение итоговых собраний жителей</vt:lpstr>
      <vt:lpstr>Этап 3. Подготовка заявок</vt:lpstr>
      <vt:lpstr>Этап 4. Организация сбора финансовых средств</vt:lpstr>
      <vt:lpstr>Этап 5. Проведение аукционов</vt:lpstr>
      <vt:lpstr>Этап 6. Контроль за выполнением работ</vt:lpstr>
      <vt:lpstr>Этап 7. Торжественное открытие объектов</vt:lpstr>
      <vt:lpstr>Этап 8. Подготовка отчетов в электронном сервисе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Андрей Петров</cp:lastModifiedBy>
  <cp:revision>25</cp:revision>
  <cp:lastPrinted>2022-09-20T13:55:59Z</cp:lastPrinted>
  <dcterms:created xsi:type="dcterms:W3CDTF">2022-06-28T08:05:40Z</dcterms:created>
  <dcterms:modified xsi:type="dcterms:W3CDTF">2022-10-19T11:58:22Z</dcterms:modified>
</cp:coreProperties>
</file>